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1" r:id="rId5"/>
    <p:sldId id="260" r:id="rId6"/>
    <p:sldId id="267" r:id="rId7"/>
    <p:sldId id="258" r:id="rId8"/>
    <p:sldId id="263" r:id="rId9"/>
    <p:sldId id="259" r:id="rId10"/>
    <p:sldId id="265" r:id="rId11"/>
    <p:sldId id="266" r:id="rId12"/>
    <p:sldId id="268" r:id="rId13"/>
    <p:sldId id="269" r:id="rId14"/>
    <p:sldId id="270" r:id="rId15"/>
    <p:sldId id="264" r:id="rId16"/>
    <p:sldId id="272" r:id="rId17"/>
    <p:sldId id="27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8E1B6-07E6-461F-9D66-A4E642893F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5D7935-B702-47B6-B8F9-D7B52D4FD6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6C6F53-CB72-49CC-939B-05C591CD2C3B}"/>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5" name="Footer Placeholder 4">
            <a:extLst>
              <a:ext uri="{FF2B5EF4-FFF2-40B4-BE49-F238E27FC236}">
                <a16:creationId xmlns:a16="http://schemas.microsoft.com/office/drawing/2014/main" id="{B6AD39BD-C09C-4668-8540-89EC5B35F5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265531-E0FD-47EB-9418-44629FA14281}"/>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542003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EB54C-6046-4234-82C7-A15219E63A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64CB8C-E866-4FB0-9432-A55902C8FC2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424125-9E59-439D-9EF7-8020DE3300C8}"/>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5" name="Footer Placeholder 4">
            <a:extLst>
              <a:ext uri="{FF2B5EF4-FFF2-40B4-BE49-F238E27FC236}">
                <a16:creationId xmlns:a16="http://schemas.microsoft.com/office/drawing/2014/main" id="{5593D9DA-105C-4370-A65C-208B418379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AD1BF6-8AA1-443B-B132-ED1A3927D3B2}"/>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2621501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6C7FB9-5535-49ED-9FDA-C2E7FEA39AA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9A5E8CA-3E3A-440F-A118-3704325A68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B15D01-D059-4464-BD01-093290C3EE09}"/>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5" name="Footer Placeholder 4">
            <a:extLst>
              <a:ext uri="{FF2B5EF4-FFF2-40B4-BE49-F238E27FC236}">
                <a16:creationId xmlns:a16="http://schemas.microsoft.com/office/drawing/2014/main" id="{1E98E2AF-AA66-4125-8AD5-3288122FB2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CEFB85-2D85-4CC2-88DE-9073B91BE2ED}"/>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328899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58D33-3D4F-4BD3-B57F-A9F89D1A70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D81E27-E66E-4ADE-A1AE-427B970C99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B4EBE8-6BC8-4E3D-B4F9-07DB10ADE813}"/>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5" name="Footer Placeholder 4">
            <a:extLst>
              <a:ext uri="{FF2B5EF4-FFF2-40B4-BE49-F238E27FC236}">
                <a16:creationId xmlns:a16="http://schemas.microsoft.com/office/drawing/2014/main" id="{418793E0-451E-4DA2-ACF3-899D3F455A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A84D2-AF86-455E-86D1-3198F2D9B111}"/>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3125735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02260-8FB2-4375-A860-349AC6EA45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DA3E75-2D36-48BF-92CE-29E465F76E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58697C-1F5D-4DED-83D3-2D8E7857D787}"/>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5" name="Footer Placeholder 4">
            <a:extLst>
              <a:ext uri="{FF2B5EF4-FFF2-40B4-BE49-F238E27FC236}">
                <a16:creationId xmlns:a16="http://schemas.microsoft.com/office/drawing/2014/main" id="{EC7BD213-D1FF-4728-BD26-423AC7C7BB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85E9EF-88B4-4D4E-B4BA-9844E402A326}"/>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2475691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07882-B715-4EA2-9817-FEA871C833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50CB86-FBD9-4D1E-8617-38830B954F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157E07-2264-4B07-A6B1-7FFF075669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CD357C-579E-483B-94DD-DC356CF03868}"/>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6" name="Footer Placeholder 5">
            <a:extLst>
              <a:ext uri="{FF2B5EF4-FFF2-40B4-BE49-F238E27FC236}">
                <a16:creationId xmlns:a16="http://schemas.microsoft.com/office/drawing/2014/main" id="{24847AA3-3E3B-4B23-8771-EB3F304E26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BD792-798F-4F1A-A635-5EA1C01C3338}"/>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2463130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388F4-BF05-4A61-93B9-162CA21FB7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C1D6327-0CA4-4BB6-A7FE-B24846A2C1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739EC7-285F-4B24-A651-BF55EAF8AF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D7EB0F-7069-43EA-A1BA-29C8BBE084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CE7DDF-13E5-44E9-A78C-58B3243440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7E26C1-7BF2-4890-96AD-728AE5BC237E}"/>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8" name="Footer Placeholder 7">
            <a:extLst>
              <a:ext uri="{FF2B5EF4-FFF2-40B4-BE49-F238E27FC236}">
                <a16:creationId xmlns:a16="http://schemas.microsoft.com/office/drawing/2014/main" id="{68CBD8D1-DAFB-4225-9075-427EE99903D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0E52C1-B59B-4FBC-8D26-54EB0449A19A}"/>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1956719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896EE-D8C9-417D-AFF1-07849AB6DE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B66074-D5D2-42E8-BF17-22BED3261043}"/>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4" name="Footer Placeholder 3">
            <a:extLst>
              <a:ext uri="{FF2B5EF4-FFF2-40B4-BE49-F238E27FC236}">
                <a16:creationId xmlns:a16="http://schemas.microsoft.com/office/drawing/2014/main" id="{F69172F4-3605-4F60-B72B-B102FB3836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B3D131-DFB8-416E-AD7E-07652D178D0A}"/>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46053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F92B6F-FF11-40D5-95A3-35FAB6107B0A}"/>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3" name="Footer Placeholder 2">
            <a:extLst>
              <a:ext uri="{FF2B5EF4-FFF2-40B4-BE49-F238E27FC236}">
                <a16:creationId xmlns:a16="http://schemas.microsoft.com/office/drawing/2014/main" id="{9ED2F3B0-5285-4332-B177-E4D69AB6B5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24DF81-93F4-4C79-BDDF-FCB4CD8BEF2C}"/>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2483641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0FFC8-F828-4737-9251-7C03DFDD9A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72B083-6343-4BF0-8C4E-A3A971298BA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5FC677-3B57-4CFF-A63B-BB66F8368D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B9670B-36E7-43AC-90BC-74B8D08A22F5}"/>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6" name="Footer Placeholder 5">
            <a:extLst>
              <a:ext uri="{FF2B5EF4-FFF2-40B4-BE49-F238E27FC236}">
                <a16:creationId xmlns:a16="http://schemas.microsoft.com/office/drawing/2014/main" id="{E788027E-033F-4CF6-8E1D-1302A0F4F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EEA082-7868-45D9-AC53-DE67A4C7FD61}"/>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3518165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57C35-32C6-4CCC-BE93-1E37555A54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0EAC60E-35DD-4E8A-BF93-2703E10CCD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0A5EE-5EAE-4D18-B9D6-5A182C12C6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528C80-996D-4B57-8F7F-F5A6C172347F}"/>
              </a:ext>
            </a:extLst>
          </p:cNvPr>
          <p:cNvSpPr>
            <a:spLocks noGrp="1"/>
          </p:cNvSpPr>
          <p:nvPr>
            <p:ph type="dt" sz="half" idx="10"/>
          </p:nvPr>
        </p:nvSpPr>
        <p:spPr/>
        <p:txBody>
          <a:bodyPr/>
          <a:lstStyle/>
          <a:p>
            <a:fld id="{93F65631-4868-4756-9189-BE9A2F0312C6}" type="datetimeFigureOut">
              <a:rPr lang="en-US" smtClean="0"/>
              <a:t>5/22/2022</a:t>
            </a:fld>
            <a:endParaRPr lang="en-US"/>
          </a:p>
        </p:txBody>
      </p:sp>
      <p:sp>
        <p:nvSpPr>
          <p:cNvPr id="6" name="Footer Placeholder 5">
            <a:extLst>
              <a:ext uri="{FF2B5EF4-FFF2-40B4-BE49-F238E27FC236}">
                <a16:creationId xmlns:a16="http://schemas.microsoft.com/office/drawing/2014/main" id="{C6106C2E-074A-4708-AD61-521B60B227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845659-51E9-48AC-BE10-C47C1DE846A6}"/>
              </a:ext>
            </a:extLst>
          </p:cNvPr>
          <p:cNvSpPr>
            <a:spLocks noGrp="1"/>
          </p:cNvSpPr>
          <p:nvPr>
            <p:ph type="sldNum" sz="quarter" idx="12"/>
          </p:nvPr>
        </p:nvSpPr>
        <p:spPr/>
        <p:txBody>
          <a:bodyPr/>
          <a:lstStyle/>
          <a:p>
            <a:fld id="{C754D592-AFEB-4E6A-8D70-24BF7C8ABA05}" type="slidenum">
              <a:rPr lang="en-US" smtClean="0"/>
              <a:t>‹#›</a:t>
            </a:fld>
            <a:endParaRPr lang="en-US"/>
          </a:p>
        </p:txBody>
      </p:sp>
    </p:spTree>
    <p:extLst>
      <p:ext uri="{BB962C8B-B14F-4D97-AF65-F5344CB8AC3E}">
        <p14:creationId xmlns:p14="http://schemas.microsoft.com/office/powerpoint/2010/main" val="827513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82B391-6568-46B8-9E2E-A01A8558D6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38F771-7660-4CCA-AD12-82AF510BAC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47E8F6-3655-4452-86C1-7FDE21DC32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F65631-4868-4756-9189-BE9A2F0312C6}" type="datetimeFigureOut">
              <a:rPr lang="en-US" smtClean="0"/>
              <a:t>5/22/2022</a:t>
            </a:fld>
            <a:endParaRPr lang="en-US"/>
          </a:p>
        </p:txBody>
      </p:sp>
      <p:sp>
        <p:nvSpPr>
          <p:cNvPr id="5" name="Footer Placeholder 4">
            <a:extLst>
              <a:ext uri="{FF2B5EF4-FFF2-40B4-BE49-F238E27FC236}">
                <a16:creationId xmlns:a16="http://schemas.microsoft.com/office/drawing/2014/main" id="{1F0DB991-9DD3-49AC-B01F-4261F0D153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523BF12-AA64-47A1-8CD1-A99647C912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54D592-AFEB-4E6A-8D70-24BF7C8ABA05}" type="slidenum">
              <a:rPr lang="en-US" smtClean="0"/>
              <a:t>‹#›</a:t>
            </a:fld>
            <a:endParaRPr lang="en-US"/>
          </a:p>
        </p:txBody>
      </p:sp>
    </p:spTree>
    <p:extLst>
      <p:ext uri="{BB962C8B-B14F-4D97-AF65-F5344CB8AC3E}">
        <p14:creationId xmlns:p14="http://schemas.microsoft.com/office/powerpoint/2010/main" val="3796248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mailto:bigdataexceltool@gmail.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mailto:bigdataexceltool@gmail.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734E3-0FC8-43F9-B54B-24828ABD537D}"/>
              </a:ext>
            </a:extLst>
          </p:cNvPr>
          <p:cNvSpPr>
            <a:spLocks noGrp="1"/>
          </p:cNvSpPr>
          <p:nvPr>
            <p:ph type="ctrTitle"/>
          </p:nvPr>
        </p:nvSpPr>
        <p:spPr/>
        <p:txBody>
          <a:bodyPr/>
          <a:lstStyle/>
          <a:p>
            <a:r>
              <a:rPr lang="en-US" dirty="0"/>
              <a:t>CSV DB &amp; Reporting Tool</a:t>
            </a:r>
          </a:p>
        </p:txBody>
      </p:sp>
      <p:sp>
        <p:nvSpPr>
          <p:cNvPr id="3" name="Subtitle 2">
            <a:extLst>
              <a:ext uri="{FF2B5EF4-FFF2-40B4-BE49-F238E27FC236}">
                <a16:creationId xmlns:a16="http://schemas.microsoft.com/office/drawing/2014/main" id="{746681C2-8C15-4EEE-850A-C0E2573FA4E7}"/>
              </a:ext>
            </a:extLst>
          </p:cNvPr>
          <p:cNvSpPr>
            <a:spLocks noGrp="1"/>
          </p:cNvSpPr>
          <p:nvPr>
            <p:ph type="subTitle" idx="1"/>
          </p:nvPr>
        </p:nvSpPr>
        <p:spPr/>
        <p:txBody>
          <a:bodyPr/>
          <a:lstStyle/>
          <a:p>
            <a:r>
              <a:rPr lang="en-US" dirty="0"/>
              <a:t>User Manual</a:t>
            </a:r>
          </a:p>
        </p:txBody>
      </p:sp>
    </p:spTree>
    <p:extLst>
      <p:ext uri="{BB962C8B-B14F-4D97-AF65-F5344CB8AC3E}">
        <p14:creationId xmlns:p14="http://schemas.microsoft.com/office/powerpoint/2010/main" val="7357151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199" y="1825625"/>
            <a:ext cx="11100371" cy="4020371"/>
          </a:xfrm>
        </p:spPr>
        <p:txBody>
          <a:bodyPr>
            <a:normAutofit fontScale="55000" lnSpcReduction="20000"/>
          </a:bodyPr>
          <a:lstStyle/>
          <a:p>
            <a:r>
              <a:rPr lang="en-US" dirty="0"/>
              <a:t>After entering the information in the “Settings Page” go to “Data Pull” worksheet.</a:t>
            </a:r>
          </a:p>
          <a:p>
            <a:endParaRPr lang="en-US" dirty="0"/>
          </a:p>
          <a:p>
            <a:r>
              <a:rPr lang="en-US" dirty="0"/>
              <a:t>In the “Data Pull” Worksheet first thing that you need to do is enter the CSV database file (s) folder location.</a:t>
            </a:r>
          </a:p>
          <a:p>
            <a:endParaRPr lang="en-US" dirty="0"/>
          </a:p>
          <a:p>
            <a:r>
              <a:rPr lang="en-US" dirty="0"/>
              <a:t>CSV files should be stored in your local hard-disk and not in the network drive. Storing the database files in the network drive will slow down the execution time.</a:t>
            </a:r>
          </a:p>
          <a:p>
            <a:endParaRPr lang="en-US" dirty="0"/>
          </a:p>
          <a:p>
            <a:r>
              <a:rPr lang="en-US" dirty="0"/>
              <a:t> Please enter full path of the folder where CSV files are stored. Please note you can have up to 12 CSV files for 1 Database.</a:t>
            </a:r>
          </a:p>
          <a:p>
            <a:endParaRPr lang="en-US" dirty="0"/>
          </a:p>
          <a:p>
            <a:r>
              <a:rPr lang="en-US" dirty="0"/>
              <a:t>If you have different database formats then store each format in a different folder. Create a copy of this tool for each database.</a:t>
            </a:r>
          </a:p>
          <a:p>
            <a:endParaRPr lang="en-US" dirty="0"/>
          </a:p>
          <a:p>
            <a:r>
              <a:rPr lang="en-US" dirty="0"/>
              <a:t>Below is the screenshot where you need to enter full path of the folder where CSV database file (s) are stored.</a:t>
            </a:r>
          </a:p>
        </p:txBody>
      </p:sp>
      <p:pic>
        <p:nvPicPr>
          <p:cNvPr id="11" name="Picture 10">
            <a:extLst>
              <a:ext uri="{FF2B5EF4-FFF2-40B4-BE49-F238E27FC236}">
                <a16:creationId xmlns:a16="http://schemas.microsoft.com/office/drawing/2014/main" id="{17F7522B-00C8-4434-8049-AF26E81541FB}"/>
              </a:ext>
            </a:extLst>
          </p:cNvPr>
          <p:cNvPicPr>
            <a:picLocks noChangeAspect="1"/>
          </p:cNvPicPr>
          <p:nvPr/>
        </p:nvPicPr>
        <p:blipFill rotWithShape="1">
          <a:blip r:embed="rId2"/>
          <a:srcRect l="844" t="5504" r="-1" b="4592"/>
          <a:stretch/>
        </p:blipFill>
        <p:spPr>
          <a:xfrm>
            <a:off x="2303288" y="5964265"/>
            <a:ext cx="8190741" cy="600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18442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200" y="1825625"/>
            <a:ext cx="9086636" cy="4351338"/>
          </a:xfrm>
        </p:spPr>
        <p:txBody>
          <a:bodyPr>
            <a:normAutofit/>
          </a:bodyPr>
          <a:lstStyle/>
          <a:p>
            <a:r>
              <a:rPr lang="en-US" sz="1400" dirty="0"/>
              <a:t>Click on Fetch Filenames to retrieve all the file names from the folder location.</a:t>
            </a:r>
          </a:p>
          <a:p>
            <a:r>
              <a:rPr lang="en-US" sz="1400" dirty="0"/>
              <a:t>After that you need to select the database file (s) and click on “Save Preference”. Please note you can select up to a maximum of 12 CSV files.</a:t>
            </a:r>
          </a:p>
          <a:p>
            <a:r>
              <a:rPr lang="en-US" sz="1400" dirty="0"/>
              <a:t>Now you need to select 4 text / date columns from the dropdown. Please remember that you have entered this information in the settings page under </a:t>
            </a:r>
            <a:r>
              <a:rPr lang="en-US" sz="1400" b="1" u="sng" dirty="0"/>
              <a:t>CSV Column Names (Text / Date)</a:t>
            </a:r>
            <a:endParaRPr lang="en-US" sz="1400" dirty="0"/>
          </a:p>
          <a:p>
            <a:r>
              <a:rPr lang="en-US" sz="1400" dirty="0"/>
              <a:t>All the text / date column names which are entered in the Settings page will reflect in this dropdown</a:t>
            </a:r>
          </a:p>
          <a:p>
            <a:r>
              <a:rPr lang="en-US" sz="1400" dirty="0"/>
              <a:t>After that, click on one of the “Retrieve Row Labels” button. This will give you list of distinct item labels from the corresponding Column.</a:t>
            </a:r>
          </a:p>
          <a:p>
            <a:r>
              <a:rPr lang="en-US" sz="1400" dirty="0"/>
              <a:t>For example, if the column selected is “Country” then it will give you a unique list of country names in the list box, Another example would be if the column selected is “Manager” then it will give you a unique list of Manager names in the list box</a:t>
            </a:r>
          </a:p>
        </p:txBody>
      </p:sp>
      <p:pic>
        <p:nvPicPr>
          <p:cNvPr id="5" name="Picture 4">
            <a:extLst>
              <a:ext uri="{FF2B5EF4-FFF2-40B4-BE49-F238E27FC236}">
                <a16:creationId xmlns:a16="http://schemas.microsoft.com/office/drawing/2014/main" id="{A5F0AD69-F2DA-43AB-9779-C0E32AEE9FD7}"/>
              </a:ext>
            </a:extLst>
          </p:cNvPr>
          <p:cNvPicPr>
            <a:picLocks noChangeAspect="1"/>
          </p:cNvPicPr>
          <p:nvPr/>
        </p:nvPicPr>
        <p:blipFill>
          <a:blip r:embed="rId2"/>
          <a:stretch>
            <a:fillRect/>
          </a:stretch>
        </p:blipFill>
        <p:spPr>
          <a:xfrm>
            <a:off x="838200" y="4865402"/>
            <a:ext cx="9086636" cy="17084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0" name="Straight Arrow Connector 19">
            <a:extLst>
              <a:ext uri="{FF2B5EF4-FFF2-40B4-BE49-F238E27FC236}">
                <a16:creationId xmlns:a16="http://schemas.microsoft.com/office/drawing/2014/main" id="{CEAE685D-F4CF-4577-8780-7F00ABAD23B3}"/>
              </a:ext>
            </a:extLst>
          </p:cNvPr>
          <p:cNvCxnSpPr>
            <a:cxnSpLocks/>
          </p:cNvCxnSpPr>
          <p:nvPr/>
        </p:nvCxnSpPr>
        <p:spPr>
          <a:xfrm>
            <a:off x="976045" y="1992598"/>
            <a:ext cx="1376737" cy="36170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64D48F6-6E22-4F28-B3C0-06A1E408F18B}"/>
              </a:ext>
            </a:extLst>
          </p:cNvPr>
          <p:cNvCxnSpPr>
            <a:cxnSpLocks/>
          </p:cNvCxnSpPr>
          <p:nvPr/>
        </p:nvCxnSpPr>
        <p:spPr>
          <a:xfrm>
            <a:off x="976044" y="2276235"/>
            <a:ext cx="575354" cy="4216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C02C282-466C-4473-929F-0ED85319CED5}"/>
              </a:ext>
            </a:extLst>
          </p:cNvPr>
          <p:cNvCxnSpPr>
            <a:cxnSpLocks/>
          </p:cNvCxnSpPr>
          <p:nvPr/>
        </p:nvCxnSpPr>
        <p:spPr>
          <a:xfrm>
            <a:off x="976043" y="2757082"/>
            <a:ext cx="2732928" cy="29625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AC468AF-40D5-4A0B-8DDE-31DFC1B7901C}"/>
              </a:ext>
            </a:extLst>
          </p:cNvPr>
          <p:cNvCxnSpPr>
            <a:cxnSpLocks/>
          </p:cNvCxnSpPr>
          <p:nvPr/>
        </p:nvCxnSpPr>
        <p:spPr>
          <a:xfrm>
            <a:off x="1006864" y="2774023"/>
            <a:ext cx="4715841" cy="28839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10A0C8FE-D230-40BC-82CB-7BC44904C622}"/>
              </a:ext>
            </a:extLst>
          </p:cNvPr>
          <p:cNvCxnSpPr>
            <a:cxnSpLocks/>
          </p:cNvCxnSpPr>
          <p:nvPr/>
        </p:nvCxnSpPr>
        <p:spPr>
          <a:xfrm>
            <a:off x="976042" y="2774023"/>
            <a:ext cx="6513823" cy="2899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CBE2980-291E-41B8-8C4B-995A7E90FC5C}"/>
              </a:ext>
            </a:extLst>
          </p:cNvPr>
          <p:cNvCxnSpPr>
            <a:cxnSpLocks/>
          </p:cNvCxnSpPr>
          <p:nvPr/>
        </p:nvCxnSpPr>
        <p:spPr>
          <a:xfrm>
            <a:off x="976041" y="2774023"/>
            <a:ext cx="8441935" cy="28545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74AFBF35-2FF4-4020-8D18-27EEE703EF1B}"/>
              </a:ext>
            </a:extLst>
          </p:cNvPr>
          <p:cNvCxnSpPr>
            <a:cxnSpLocks/>
          </p:cNvCxnSpPr>
          <p:nvPr/>
        </p:nvCxnSpPr>
        <p:spPr>
          <a:xfrm>
            <a:off x="976041" y="3637052"/>
            <a:ext cx="2318540" cy="26496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341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199" y="1825625"/>
            <a:ext cx="10515599" cy="2160748"/>
          </a:xfrm>
        </p:spPr>
        <p:txBody>
          <a:bodyPr>
            <a:normAutofit/>
          </a:bodyPr>
          <a:lstStyle/>
          <a:p>
            <a:r>
              <a:rPr lang="en-US" sz="1000" dirty="0"/>
              <a:t>After you have clicked on “Retrieve Row Labels” button for one of the 4 columns, you need to populate User Choice list-box.</a:t>
            </a:r>
          </a:p>
          <a:p>
            <a:r>
              <a:rPr lang="en-US" sz="1000" dirty="0"/>
              <a:t>For example if your column name is Manager then you will have a list of all Manager names in the list box. Select whichever names that you need and push it to User Choice </a:t>
            </a:r>
            <a:r>
              <a:rPr lang="en-US" sz="1000" dirty="0" err="1"/>
              <a:t>listbox</a:t>
            </a:r>
            <a:r>
              <a:rPr lang="en-US" sz="1000" dirty="0"/>
              <a:t> by clicking on “Add selection”.</a:t>
            </a:r>
          </a:p>
          <a:p>
            <a:r>
              <a:rPr lang="en-US" sz="1000" dirty="0"/>
              <a:t>Type the keyword in the Search Box to get matching keywords. For example if there are 4 people with the same surname and when you type the keyword in the Search Box you will get 4 matching entries.</a:t>
            </a:r>
          </a:p>
          <a:p>
            <a:r>
              <a:rPr lang="en-US" sz="1000" dirty="0"/>
              <a:t>If you want more than one Manager name in the User Choice List-Box, then you can search for multiple manager names and click on “Add Selection” button. To remove the names from the User Choice List-Box click on “Remove Selection” button</a:t>
            </a:r>
          </a:p>
          <a:p>
            <a:r>
              <a:rPr lang="en-US" sz="1000" dirty="0"/>
              <a:t>Once the User Choice List-Box is populated with Manager Names, click on the “Push” button to populate 4 filters.</a:t>
            </a:r>
          </a:p>
          <a:p>
            <a:r>
              <a:rPr lang="en-US" sz="1000" dirty="0"/>
              <a:t>So now your filters are ready.</a:t>
            </a:r>
          </a:p>
        </p:txBody>
      </p:sp>
      <p:pic>
        <p:nvPicPr>
          <p:cNvPr id="5" name="Picture 4">
            <a:extLst>
              <a:ext uri="{FF2B5EF4-FFF2-40B4-BE49-F238E27FC236}">
                <a16:creationId xmlns:a16="http://schemas.microsoft.com/office/drawing/2014/main" id="{A712146D-07DB-4CB0-A6DB-07D156E95B87}"/>
              </a:ext>
            </a:extLst>
          </p:cNvPr>
          <p:cNvPicPr>
            <a:picLocks noChangeAspect="1"/>
          </p:cNvPicPr>
          <p:nvPr/>
        </p:nvPicPr>
        <p:blipFill>
          <a:blip r:embed="rId2"/>
          <a:stretch>
            <a:fillRect/>
          </a:stretch>
        </p:blipFill>
        <p:spPr>
          <a:xfrm>
            <a:off x="838200" y="4089115"/>
            <a:ext cx="10515600" cy="2691338"/>
          </a:xfrm>
          <a:prstGeom prst="rect">
            <a:avLst/>
          </a:prstGeom>
        </p:spPr>
      </p:pic>
    </p:spTree>
    <p:extLst>
      <p:ext uri="{BB962C8B-B14F-4D97-AF65-F5344CB8AC3E}">
        <p14:creationId xmlns:p14="http://schemas.microsoft.com/office/powerpoint/2010/main" val="4089539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199" y="1825625"/>
            <a:ext cx="10515599" cy="2160748"/>
          </a:xfrm>
        </p:spPr>
        <p:txBody>
          <a:bodyPr>
            <a:normAutofit fontScale="40000" lnSpcReduction="20000"/>
          </a:bodyPr>
          <a:lstStyle/>
          <a:p>
            <a:r>
              <a:rPr lang="en-US" sz="2800" dirty="0"/>
              <a:t>Select relevant values from all the 4 filters.</a:t>
            </a:r>
            <a:endParaRPr lang="en-US" dirty="0"/>
          </a:p>
          <a:p>
            <a:r>
              <a:rPr lang="en-US" dirty="0"/>
              <a:t>If you want to filter Numerical values, then follow the steps for setting up numerical filters in the settings page. </a:t>
            </a:r>
          </a:p>
          <a:p>
            <a:r>
              <a:rPr lang="en-US" dirty="0"/>
              <a:t>If you want to add extra text filters, then follow the steps for setting up Text filters in the settings page.</a:t>
            </a:r>
          </a:p>
          <a:p>
            <a:r>
              <a:rPr lang="en-US" dirty="0"/>
              <a:t>Once you are done with all the filter selection, review all the filter selection.</a:t>
            </a:r>
          </a:p>
          <a:p>
            <a:r>
              <a:rPr lang="en-US" dirty="0"/>
              <a:t>After that, click on Validate button to check if the selected filter data would be more or less than 10,48,576 records.</a:t>
            </a:r>
          </a:p>
          <a:p>
            <a:r>
              <a:rPr lang="en-US" dirty="0"/>
              <a:t>If number of records are less than 10,48,576, you can click on Pull Data to retrieve the data. But if it is more then you have to further filter the data in order to fit within Excel Limit.</a:t>
            </a:r>
          </a:p>
          <a:p>
            <a:r>
              <a:rPr lang="en-US" dirty="0"/>
              <a:t>Click on “Pull Data” button to retrieve the data from the CSV database file (s).</a:t>
            </a:r>
          </a:p>
          <a:p>
            <a:r>
              <a:rPr lang="en-US" dirty="0"/>
              <a:t>In order to view imported data extract, click on “View Data” button.</a:t>
            </a:r>
          </a:p>
        </p:txBody>
      </p:sp>
      <p:pic>
        <p:nvPicPr>
          <p:cNvPr id="9" name="Picture 8">
            <a:extLst>
              <a:ext uri="{FF2B5EF4-FFF2-40B4-BE49-F238E27FC236}">
                <a16:creationId xmlns:a16="http://schemas.microsoft.com/office/drawing/2014/main" id="{9E682BF4-C6D1-480B-A3F8-9923FC003C09}"/>
              </a:ext>
            </a:extLst>
          </p:cNvPr>
          <p:cNvPicPr>
            <a:picLocks noChangeAspect="1"/>
          </p:cNvPicPr>
          <p:nvPr/>
        </p:nvPicPr>
        <p:blipFill>
          <a:blip r:embed="rId2"/>
          <a:stretch>
            <a:fillRect/>
          </a:stretch>
        </p:blipFill>
        <p:spPr>
          <a:xfrm>
            <a:off x="838199" y="4476964"/>
            <a:ext cx="10515599" cy="18213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41170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199" y="1825625"/>
            <a:ext cx="10515599" cy="2160748"/>
          </a:xfrm>
        </p:spPr>
        <p:txBody>
          <a:bodyPr>
            <a:normAutofit fontScale="32500" lnSpcReduction="20000"/>
          </a:bodyPr>
          <a:lstStyle/>
          <a:p>
            <a:r>
              <a:rPr lang="en-US" dirty="0"/>
              <a:t>Report Pull – Once you are done with the Data Pull, go to Report Pull worksheet. In this section you can slice and dice the extracted data very quickly. This is just like the Pivot tables and Slicer in Excel. But it is very easy to filter data in this section. Not many people have used Pivot tables and may not be an expert. In this section, it is very easy to filter the data. In Pivot table, all values show up in the filters making it confusing and tedious to filter data, but in this tool, only relevant values appear in the filter making it very easy to read and understand the data.</a:t>
            </a:r>
          </a:p>
          <a:p>
            <a:endParaRPr lang="en-US" dirty="0"/>
          </a:p>
          <a:p>
            <a:r>
              <a:rPr lang="en-US" dirty="0"/>
              <a:t>Getting Started – Once you are done with the Data Pull section, Firstly, click on Run Report in the Report Pull Worksheet to create summary report</a:t>
            </a:r>
          </a:p>
          <a:p>
            <a:r>
              <a:rPr lang="en-US" dirty="0"/>
              <a:t>Then you can use the filters to slice and dice the data and get summary report.</a:t>
            </a:r>
          </a:p>
          <a:p>
            <a:r>
              <a:rPr lang="en-US" dirty="0"/>
              <a:t>Under “Select Filter Column” select the desired column and type the filter keyword. After you type the filter keyword, the Result Box will reflect the matches. Post that you can move the values in the Result Box to User Choice List Box and click on Filter to filter the data.</a:t>
            </a:r>
          </a:p>
          <a:p>
            <a:r>
              <a:rPr lang="en-US" dirty="0"/>
              <a:t>To clear all the filters click on Clear button next to the Filter button.</a:t>
            </a:r>
          </a:p>
          <a:p>
            <a:r>
              <a:rPr lang="en-US" dirty="0"/>
              <a:t>To clear individual column filters, click on the X mark button corresponding to the column name.</a:t>
            </a:r>
          </a:p>
          <a:p>
            <a:r>
              <a:rPr lang="en-US" dirty="0"/>
              <a:t>To view the filtered report, click on View Report button.</a:t>
            </a:r>
          </a:p>
        </p:txBody>
      </p:sp>
      <p:pic>
        <p:nvPicPr>
          <p:cNvPr id="5" name="Picture 4" descr="Calendar&#10;&#10;Description automatically generated">
            <a:extLst>
              <a:ext uri="{FF2B5EF4-FFF2-40B4-BE49-F238E27FC236}">
                <a16:creationId xmlns:a16="http://schemas.microsoft.com/office/drawing/2014/main" id="{5655E290-9ACF-41EA-9E12-17E67FF8646B}"/>
              </a:ext>
            </a:extLst>
          </p:cNvPr>
          <p:cNvPicPr>
            <a:picLocks noChangeAspect="1"/>
          </p:cNvPicPr>
          <p:nvPr/>
        </p:nvPicPr>
        <p:blipFill>
          <a:blip r:embed="rId2"/>
          <a:stretch>
            <a:fillRect/>
          </a:stretch>
        </p:blipFill>
        <p:spPr>
          <a:xfrm>
            <a:off x="838200" y="4150756"/>
            <a:ext cx="10515598" cy="25107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26272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p:txBody>
          <a:bodyPr anchor="ctr">
            <a:normAutofit/>
          </a:bodyPr>
          <a:lstStyle/>
          <a:p>
            <a:pPr marL="0" indent="0" algn="ctr">
              <a:buNone/>
            </a:pPr>
            <a:r>
              <a:rPr lang="en-US" sz="10000" dirty="0"/>
              <a:t>END</a:t>
            </a:r>
          </a:p>
        </p:txBody>
      </p:sp>
    </p:spTree>
    <p:extLst>
      <p:ext uri="{BB962C8B-B14F-4D97-AF65-F5344CB8AC3E}">
        <p14:creationId xmlns:p14="http://schemas.microsoft.com/office/powerpoint/2010/main" val="572528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Points to be noted</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p:txBody>
          <a:bodyPr>
            <a:normAutofit fontScale="55000" lnSpcReduction="20000"/>
          </a:bodyPr>
          <a:lstStyle/>
          <a:p>
            <a:r>
              <a:rPr lang="en-US" dirty="0"/>
              <a:t>Please make sure your CSV file headers does not contain any space. For example, Column Name – “</a:t>
            </a:r>
            <a:r>
              <a:rPr lang="en-US" dirty="0" err="1"/>
              <a:t>Sales_Country</a:t>
            </a:r>
            <a:r>
              <a:rPr lang="en-US" dirty="0"/>
              <a:t>” is correct. Column Name – “Sales Country” is incorrect.</a:t>
            </a:r>
          </a:p>
          <a:p>
            <a:endParaRPr lang="en-US" dirty="0"/>
          </a:p>
          <a:p>
            <a:r>
              <a:rPr lang="en-US" dirty="0"/>
              <a:t>CSV database file names can have numbers and alphabets but should not have any space. It can have underscore.</a:t>
            </a:r>
          </a:p>
          <a:p>
            <a:endParaRPr lang="en-US" dirty="0"/>
          </a:p>
          <a:p>
            <a:r>
              <a:rPr lang="en-US" dirty="0"/>
              <a:t>This tool is tested with 32 GB RAM. It is recommended to have 32 GB RAM and latest processor in order to run smoothly and efficiently.</a:t>
            </a:r>
          </a:p>
          <a:p>
            <a:endParaRPr lang="en-US" dirty="0"/>
          </a:p>
          <a:p>
            <a:r>
              <a:rPr lang="en-US" dirty="0"/>
              <a:t>You need to know basics of Excel in order to use this tool.</a:t>
            </a:r>
          </a:p>
          <a:p>
            <a:endParaRPr lang="en-US" dirty="0"/>
          </a:p>
          <a:p>
            <a:r>
              <a:rPr lang="en-US" dirty="0"/>
              <a:t>If you are a first time user, Setup will take some time. Please go through the Step by Step Instructions and carefully do the setup. If you are finding it difficult to do the setup then please email </a:t>
            </a:r>
            <a:r>
              <a:rPr lang="en-US" dirty="0">
                <a:hlinkClick r:id="rId2"/>
              </a:rPr>
              <a:t>bigdataexceltool@gmail.com</a:t>
            </a:r>
            <a:r>
              <a:rPr lang="en-US" dirty="0"/>
              <a:t> with the CSV column header names and you will get response within 7 days.</a:t>
            </a:r>
          </a:p>
          <a:p>
            <a:endParaRPr lang="en-US" dirty="0"/>
          </a:p>
          <a:p>
            <a:r>
              <a:rPr lang="en-US" dirty="0"/>
              <a:t>Setting up the database is one time effort and need not be done every time you use this application.</a:t>
            </a:r>
          </a:p>
        </p:txBody>
      </p:sp>
    </p:spTree>
    <p:extLst>
      <p:ext uri="{BB962C8B-B14F-4D97-AF65-F5344CB8AC3E}">
        <p14:creationId xmlns:p14="http://schemas.microsoft.com/office/powerpoint/2010/main" val="3325535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Contact</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p:txBody>
          <a:bodyPr anchor="t">
            <a:normAutofit/>
          </a:bodyPr>
          <a:lstStyle/>
          <a:p>
            <a:r>
              <a:rPr lang="en-US" dirty="0"/>
              <a:t>For any queries / suggestions or if you have any difficulties setting up the database or for any errors, please drop an email to </a:t>
            </a:r>
            <a:r>
              <a:rPr lang="en-US" dirty="0">
                <a:hlinkClick r:id="rId2"/>
              </a:rPr>
              <a:t>bigdataexceltool@gmail.com</a:t>
            </a:r>
            <a:r>
              <a:rPr lang="en-US" dirty="0"/>
              <a:t>. You will get a response within 7 days.</a:t>
            </a:r>
          </a:p>
        </p:txBody>
      </p:sp>
    </p:spTree>
    <p:extLst>
      <p:ext uri="{BB962C8B-B14F-4D97-AF65-F5344CB8AC3E}">
        <p14:creationId xmlns:p14="http://schemas.microsoft.com/office/powerpoint/2010/main" val="3682107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5901703E-D6CF-4DFC-812A-42E67014A997}"/>
              </a:ext>
            </a:extLst>
          </p:cNvPr>
          <p:cNvPicPr>
            <a:picLocks/>
          </p:cNvPicPr>
          <p:nvPr/>
        </p:nvPicPr>
        <p:blipFill>
          <a:blip r:embed="rId2"/>
          <a:stretch>
            <a:fillRect/>
          </a:stretch>
        </p:blipFill>
        <p:spPr>
          <a:xfrm>
            <a:off x="1705507" y="2435764"/>
            <a:ext cx="8741664" cy="39959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9" name="Straight Connector 58">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635D7A-1945-4E8E-9D4F-3286C200596F}"/>
              </a:ext>
            </a:extLst>
          </p:cNvPr>
          <p:cNvSpPr>
            <a:spLocks noGrp="1"/>
          </p:cNvSpPr>
          <p:nvPr>
            <p:ph type="title"/>
          </p:nvPr>
        </p:nvSpPr>
        <p:spPr>
          <a:xfrm>
            <a:off x="526073" y="489439"/>
            <a:ext cx="11139854" cy="930447"/>
          </a:xfrm>
        </p:spPr>
        <p:txBody>
          <a:bodyPr vert="horz" lIns="91440" tIns="45720" rIns="91440" bIns="45720" rtlCol="0" anchor="ctr">
            <a:normAutofit fontScale="90000"/>
          </a:bodyPr>
          <a:lstStyle/>
          <a:p>
            <a:pPr algn="ctr"/>
            <a:r>
              <a:rPr lang="en-US" sz="5400" kern="1200" dirty="0">
                <a:solidFill>
                  <a:schemeClr val="bg1"/>
                </a:solidFill>
                <a:latin typeface="+mj-lt"/>
                <a:ea typeface="+mj-ea"/>
                <a:cs typeface="+mj-cs"/>
              </a:rPr>
              <a:t>Snapshot</a:t>
            </a:r>
            <a:br>
              <a:rPr lang="en-US" sz="5400" kern="1200" dirty="0">
                <a:solidFill>
                  <a:schemeClr val="bg1"/>
                </a:solidFill>
                <a:latin typeface="+mj-lt"/>
                <a:ea typeface="+mj-ea"/>
                <a:cs typeface="+mj-cs"/>
              </a:rPr>
            </a:br>
            <a:r>
              <a:rPr lang="en-US" sz="2700" b="1" kern="1200" dirty="0">
                <a:solidFill>
                  <a:schemeClr val="bg1"/>
                </a:solidFill>
                <a:latin typeface="+mj-lt"/>
                <a:ea typeface="+mj-ea"/>
                <a:cs typeface="+mj-cs"/>
              </a:rPr>
              <a:t>Retrieve data from CSV</a:t>
            </a:r>
          </a:p>
        </p:txBody>
      </p:sp>
      <p:cxnSp>
        <p:nvCxnSpPr>
          <p:cNvPr id="63" name="Straight Connector 62">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0365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3" name="Straight Connector 52">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635D7A-1945-4E8E-9D4F-3286C200596F}"/>
              </a:ext>
            </a:extLst>
          </p:cNvPr>
          <p:cNvSpPr>
            <a:spLocks noGrp="1"/>
          </p:cNvSpPr>
          <p:nvPr>
            <p:ph type="title"/>
          </p:nvPr>
        </p:nvSpPr>
        <p:spPr>
          <a:xfrm>
            <a:off x="526073" y="489439"/>
            <a:ext cx="11139854" cy="930447"/>
          </a:xfrm>
        </p:spPr>
        <p:txBody>
          <a:bodyPr vert="horz" lIns="91440" tIns="45720" rIns="91440" bIns="45720" rtlCol="0" anchor="ctr">
            <a:normAutofit fontScale="90000"/>
          </a:bodyPr>
          <a:lstStyle/>
          <a:p>
            <a:pPr algn="ctr"/>
            <a:r>
              <a:rPr lang="en-US" sz="5400" kern="1200" dirty="0">
                <a:solidFill>
                  <a:schemeClr val="bg1"/>
                </a:solidFill>
                <a:latin typeface="+mj-lt"/>
                <a:ea typeface="+mj-ea"/>
                <a:cs typeface="+mj-cs"/>
              </a:rPr>
              <a:t>Snapshot</a:t>
            </a:r>
            <a:br>
              <a:rPr lang="en-US" sz="5400" kern="1200" dirty="0">
                <a:solidFill>
                  <a:schemeClr val="bg1"/>
                </a:solidFill>
                <a:latin typeface="+mj-lt"/>
                <a:ea typeface="+mj-ea"/>
                <a:cs typeface="+mj-cs"/>
              </a:rPr>
            </a:br>
            <a:r>
              <a:rPr lang="en-US" sz="2700" b="1" kern="1200" dirty="0">
                <a:solidFill>
                  <a:schemeClr val="bg1"/>
                </a:solidFill>
                <a:latin typeface="+mj-lt"/>
                <a:ea typeface="+mj-ea"/>
                <a:cs typeface="+mj-cs"/>
              </a:rPr>
              <a:t>Reporting with Filters</a:t>
            </a:r>
          </a:p>
        </p:txBody>
      </p:sp>
      <p:cxnSp>
        <p:nvCxnSpPr>
          <p:cNvPr id="57" name="Straight Connector 56">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Calendar&#10;&#10;Description automatically generated">
            <a:extLst>
              <a:ext uri="{FF2B5EF4-FFF2-40B4-BE49-F238E27FC236}">
                <a16:creationId xmlns:a16="http://schemas.microsoft.com/office/drawing/2014/main" id="{34A66FF3-C9EC-4F99-9FE0-70DDA3F12E38}"/>
              </a:ext>
            </a:extLst>
          </p:cNvPr>
          <p:cNvPicPr>
            <a:picLocks noChangeAspect="1"/>
          </p:cNvPicPr>
          <p:nvPr/>
        </p:nvPicPr>
        <p:blipFill>
          <a:blip r:embed="rId2"/>
          <a:stretch>
            <a:fillRect/>
          </a:stretch>
        </p:blipFill>
        <p:spPr>
          <a:xfrm>
            <a:off x="1337520" y="2427541"/>
            <a:ext cx="9461861" cy="39976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28807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35D7A-1945-4E8E-9D4F-3286C200596F}"/>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F67881D1-5227-45E8-9660-74B79C46B3C8}"/>
              </a:ext>
            </a:extLst>
          </p:cNvPr>
          <p:cNvSpPr>
            <a:spLocks noGrp="1"/>
          </p:cNvSpPr>
          <p:nvPr>
            <p:ph idx="1"/>
          </p:nvPr>
        </p:nvSpPr>
        <p:spPr/>
        <p:txBody>
          <a:bodyPr>
            <a:normAutofit fontScale="55000" lnSpcReduction="20000"/>
          </a:bodyPr>
          <a:lstStyle/>
          <a:p>
            <a:r>
              <a:rPr lang="en-US" dirty="0"/>
              <a:t>CSV DB &amp; Reporting Tool is an Excel Tool for medium to large size CSV database files tested with 1 Million records to 20 Million records. No Matter how big or small CSV file (s) are, this tool can generate summary / detailed reports in few clicks.</a:t>
            </a:r>
          </a:p>
          <a:p>
            <a:endParaRPr lang="en-US" dirty="0"/>
          </a:p>
          <a:p>
            <a:r>
              <a:rPr lang="en-US" dirty="0"/>
              <a:t>It is known that Excel can handle only 10,48,576 records in one worksheet and if you have a CSV file (s) which is greater than this number then there is no way that you can view edit summarize the data and create reports in Excel. There is no application in windows platform which can handle more than 10,48,576 records. You will have to rely on expensive technology. But with this Excel Tool you can filter large size CSV database files and download only filtered records to Excel.</a:t>
            </a:r>
          </a:p>
          <a:p>
            <a:endParaRPr lang="en-US" dirty="0"/>
          </a:p>
          <a:p>
            <a:r>
              <a:rPr lang="en-US" dirty="0"/>
              <a:t>There are 4 Powerful Text / Date filters to retrieve data from the CSV database files. You can choose any 4 text / date columns to filter the CSV data. Also there are 3 additional Text filters + 4 Numerical filters.</a:t>
            </a:r>
          </a:p>
          <a:p>
            <a:endParaRPr lang="en-US" dirty="0"/>
          </a:p>
          <a:p>
            <a:r>
              <a:rPr lang="en-US" dirty="0"/>
              <a:t>Data pulled from the CSV database files can further be filtered to suit your requirements using the report pull section. These text / date filters in the Report Pull section are like Slicers in Excel. You can select any column and filter the data by using keywords. In Slicer, you do not have the option to search for filter labels whereas this tool has the ability to search for filter labels which makes it easier to create custom reports quickly.</a:t>
            </a:r>
          </a:p>
          <a:p>
            <a:endParaRPr lang="en-US" dirty="0"/>
          </a:p>
          <a:p>
            <a:r>
              <a:rPr lang="en-US" dirty="0"/>
              <a:t>This tool is tested with 20 Million records and works steadily and there is no performance issue. It does not slow down your computer.</a:t>
            </a:r>
          </a:p>
        </p:txBody>
      </p:sp>
    </p:spTree>
    <p:extLst>
      <p:ext uri="{BB962C8B-B14F-4D97-AF65-F5344CB8AC3E}">
        <p14:creationId xmlns:p14="http://schemas.microsoft.com/office/powerpoint/2010/main" val="723133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35D7A-1945-4E8E-9D4F-3286C200596F}"/>
              </a:ext>
            </a:extLst>
          </p:cNvPr>
          <p:cNvSpPr>
            <a:spLocks noGrp="1"/>
          </p:cNvSpPr>
          <p:nvPr>
            <p:ph type="title"/>
          </p:nvPr>
        </p:nvSpPr>
        <p:spPr/>
        <p:txBody>
          <a:bodyPr/>
          <a:lstStyle/>
          <a:p>
            <a:r>
              <a:rPr lang="en-US" dirty="0"/>
              <a:t>System Requirements</a:t>
            </a:r>
          </a:p>
        </p:txBody>
      </p:sp>
      <p:sp>
        <p:nvSpPr>
          <p:cNvPr id="3" name="Content Placeholder 2">
            <a:extLst>
              <a:ext uri="{FF2B5EF4-FFF2-40B4-BE49-F238E27FC236}">
                <a16:creationId xmlns:a16="http://schemas.microsoft.com/office/drawing/2014/main" id="{F67881D1-5227-45E8-9660-74B79C46B3C8}"/>
              </a:ext>
            </a:extLst>
          </p:cNvPr>
          <p:cNvSpPr>
            <a:spLocks noGrp="1"/>
          </p:cNvSpPr>
          <p:nvPr>
            <p:ph idx="1"/>
          </p:nvPr>
        </p:nvSpPr>
        <p:spPr/>
        <p:txBody>
          <a:bodyPr>
            <a:normAutofit/>
          </a:bodyPr>
          <a:lstStyle/>
          <a:p>
            <a:r>
              <a:rPr lang="en-US" dirty="0"/>
              <a:t>Window 10 Operating System</a:t>
            </a:r>
          </a:p>
          <a:p>
            <a:r>
              <a:rPr lang="en-US" dirty="0"/>
              <a:t>32 GB RAM (for Optimal Performance)</a:t>
            </a:r>
          </a:p>
          <a:p>
            <a:r>
              <a:rPr lang="en-US" dirty="0"/>
              <a:t>MS Excel 365</a:t>
            </a:r>
          </a:p>
        </p:txBody>
      </p:sp>
    </p:spTree>
    <p:extLst>
      <p:ext uri="{BB962C8B-B14F-4D97-AF65-F5344CB8AC3E}">
        <p14:creationId xmlns:p14="http://schemas.microsoft.com/office/powerpoint/2010/main" val="3197487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35D7A-1945-4E8E-9D4F-3286C200596F}"/>
              </a:ext>
            </a:extLst>
          </p:cNvPr>
          <p:cNvSpPr>
            <a:spLocks noGrp="1"/>
          </p:cNvSpPr>
          <p:nvPr>
            <p:ph type="title"/>
          </p:nvPr>
        </p:nvSpPr>
        <p:spPr/>
        <p:txBody>
          <a:bodyPr/>
          <a:lstStyle/>
          <a:p>
            <a:r>
              <a:rPr lang="en-US" dirty="0"/>
              <a:t>How it Works? Example</a:t>
            </a:r>
          </a:p>
        </p:txBody>
      </p:sp>
      <p:sp>
        <p:nvSpPr>
          <p:cNvPr id="3" name="Content Placeholder 2">
            <a:extLst>
              <a:ext uri="{FF2B5EF4-FFF2-40B4-BE49-F238E27FC236}">
                <a16:creationId xmlns:a16="http://schemas.microsoft.com/office/drawing/2014/main" id="{F67881D1-5227-45E8-9660-74B79C46B3C8}"/>
              </a:ext>
            </a:extLst>
          </p:cNvPr>
          <p:cNvSpPr>
            <a:spLocks noGrp="1"/>
          </p:cNvSpPr>
          <p:nvPr>
            <p:ph idx="1"/>
          </p:nvPr>
        </p:nvSpPr>
        <p:spPr>
          <a:xfrm>
            <a:off x="838200" y="1825625"/>
            <a:ext cx="6840710" cy="4351338"/>
          </a:xfrm>
        </p:spPr>
        <p:txBody>
          <a:bodyPr>
            <a:normAutofit fontScale="40000" lnSpcReduction="20000"/>
          </a:bodyPr>
          <a:lstStyle/>
          <a:p>
            <a:r>
              <a:rPr lang="en-US" dirty="0"/>
              <a:t>Let say you have 20 million records CSV database file which has Process specific data with the below columns</a:t>
            </a:r>
          </a:p>
          <a:p>
            <a:r>
              <a:rPr lang="en-US" dirty="0"/>
              <a:t>Employee name / Supervisor name / Designation / Sales amount / Sales date / Sales quarter / Country of sales</a:t>
            </a:r>
          </a:p>
          <a:p>
            <a:pPr marL="0" indent="0">
              <a:buNone/>
            </a:pPr>
            <a:endParaRPr lang="en-US" dirty="0"/>
          </a:p>
          <a:p>
            <a:r>
              <a:rPr lang="en-US" dirty="0"/>
              <a:t>Now how to start with this tool?</a:t>
            </a:r>
          </a:p>
          <a:p>
            <a:endParaRPr lang="en-US" dirty="0"/>
          </a:p>
          <a:p>
            <a:r>
              <a:rPr lang="en-US" dirty="0"/>
              <a:t>You can easily connect to the database file and filter the data by Supervisor (your name). Even after filtering by Supervisor, if your data does not fit in Excel (i.e. if the data size is still more than 10,48,576 records) then you can further filter the data by Month or Quarter in order to reduce the data size so that it fits within Excel limit.</a:t>
            </a:r>
          </a:p>
          <a:p>
            <a:endParaRPr lang="en-US" dirty="0"/>
          </a:p>
          <a:p>
            <a:r>
              <a:rPr lang="en-US" dirty="0"/>
              <a:t>In some cases, you will need unique work item wise reports which may be more than 1 Million records. For such cases this Excel tool is a rescuer. By filtering techniques you can reduce the data size so that it fits within Excel limit.</a:t>
            </a:r>
          </a:p>
          <a:p>
            <a:endParaRPr lang="en-US" dirty="0"/>
          </a:p>
          <a:p>
            <a:r>
              <a:rPr lang="en-US" dirty="0"/>
              <a:t>You can further analyze the pulled data in Report section. For Reporting you will not require work item level information. So you need to exclude work-item column in the settings section. Please refer to the screenshot on the right to understand the difference between Data Pull and Report Pull. It is nothing but summarizing the Data Pull extract. Different people need different kind of reports. At a Process level you may need work item level report and at leadership level you will need high level information. So using the Report Pull section you can create high level reports. To do this you just need to exclude few columns from your reporting section.</a:t>
            </a:r>
          </a:p>
        </p:txBody>
      </p:sp>
      <p:pic>
        <p:nvPicPr>
          <p:cNvPr id="5" name="Picture 4">
            <a:extLst>
              <a:ext uri="{FF2B5EF4-FFF2-40B4-BE49-F238E27FC236}">
                <a16:creationId xmlns:a16="http://schemas.microsoft.com/office/drawing/2014/main" id="{363C3750-4F85-4F05-B4F0-54B873D7BA69}"/>
              </a:ext>
            </a:extLst>
          </p:cNvPr>
          <p:cNvPicPr>
            <a:picLocks noChangeAspect="1"/>
          </p:cNvPicPr>
          <p:nvPr/>
        </p:nvPicPr>
        <p:blipFill>
          <a:blip r:embed="rId2"/>
          <a:stretch>
            <a:fillRect/>
          </a:stretch>
        </p:blipFill>
        <p:spPr>
          <a:xfrm>
            <a:off x="7838684" y="1628999"/>
            <a:ext cx="4190476" cy="2219048"/>
          </a:xfrm>
          <a:prstGeom prst="rect">
            <a:avLst/>
          </a:prstGeom>
        </p:spPr>
      </p:pic>
      <p:pic>
        <p:nvPicPr>
          <p:cNvPr id="7" name="Picture 6">
            <a:extLst>
              <a:ext uri="{FF2B5EF4-FFF2-40B4-BE49-F238E27FC236}">
                <a16:creationId xmlns:a16="http://schemas.microsoft.com/office/drawing/2014/main" id="{A77F2710-1AEC-4B43-AF4D-9C7E98644846}"/>
              </a:ext>
            </a:extLst>
          </p:cNvPr>
          <p:cNvPicPr>
            <a:picLocks noChangeAspect="1"/>
          </p:cNvPicPr>
          <p:nvPr/>
        </p:nvPicPr>
        <p:blipFill>
          <a:blip r:embed="rId3"/>
          <a:stretch>
            <a:fillRect/>
          </a:stretch>
        </p:blipFill>
        <p:spPr>
          <a:xfrm>
            <a:off x="7838684" y="4618608"/>
            <a:ext cx="4190476" cy="838095"/>
          </a:xfrm>
          <a:prstGeom prst="rect">
            <a:avLst/>
          </a:prstGeom>
        </p:spPr>
      </p:pic>
    </p:spTree>
    <p:extLst>
      <p:ext uri="{BB962C8B-B14F-4D97-AF65-F5344CB8AC3E}">
        <p14:creationId xmlns:p14="http://schemas.microsoft.com/office/powerpoint/2010/main" val="199544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8" name="Straight Connector 37">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a:xfrm>
            <a:off x="526073" y="489439"/>
            <a:ext cx="11139854" cy="930447"/>
          </a:xfrm>
        </p:spPr>
        <p:txBody>
          <a:bodyPr vert="horz" lIns="91440" tIns="45720" rIns="91440" bIns="45720" rtlCol="0" anchor="b">
            <a:normAutofit/>
          </a:bodyPr>
          <a:lstStyle/>
          <a:p>
            <a:pPr algn="ctr"/>
            <a:r>
              <a:rPr lang="en-US" sz="5400" kern="1200">
                <a:solidFill>
                  <a:schemeClr val="bg1"/>
                </a:solidFill>
                <a:latin typeface="+mj-lt"/>
                <a:ea typeface="+mj-ea"/>
                <a:cs typeface="+mj-cs"/>
              </a:rPr>
              <a:t>Step by Step Instructions</a:t>
            </a:r>
          </a:p>
        </p:txBody>
      </p:sp>
      <p:cxnSp>
        <p:nvCxnSpPr>
          <p:cNvPr id="42" name="Straight Connector 41">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514EBA25-A1D6-43B5-A80A-E23EAA634FAD}"/>
              </a:ext>
            </a:extLst>
          </p:cNvPr>
          <p:cNvPicPr>
            <a:picLocks noChangeAspect="1"/>
          </p:cNvPicPr>
          <p:nvPr/>
        </p:nvPicPr>
        <p:blipFill>
          <a:blip r:embed="rId2"/>
          <a:stretch>
            <a:fillRect/>
          </a:stretch>
        </p:blipFill>
        <p:spPr>
          <a:xfrm>
            <a:off x="623032" y="2438769"/>
            <a:ext cx="10924670" cy="3986409"/>
          </a:xfrm>
          <a:prstGeom prst="rect">
            <a:avLst/>
          </a:prstGeom>
        </p:spPr>
      </p:pic>
    </p:spTree>
    <p:extLst>
      <p:ext uri="{BB962C8B-B14F-4D97-AF65-F5344CB8AC3E}">
        <p14:creationId xmlns:p14="http://schemas.microsoft.com/office/powerpoint/2010/main" val="3820330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200" y="1825625"/>
            <a:ext cx="9045539" cy="4351338"/>
          </a:xfrm>
        </p:spPr>
        <p:txBody>
          <a:bodyPr>
            <a:normAutofit fontScale="92500" lnSpcReduction="20000"/>
          </a:bodyPr>
          <a:lstStyle/>
          <a:p>
            <a:r>
              <a:rPr lang="en-US" sz="1100" dirty="0"/>
              <a:t>Open “CSV DB &amp; Reporting tool.xlsm” file and enable the Macro.</a:t>
            </a:r>
          </a:p>
          <a:p>
            <a:endParaRPr lang="en-US" sz="1100" dirty="0"/>
          </a:p>
          <a:p>
            <a:r>
              <a:rPr lang="en-US" sz="1100" dirty="0"/>
              <a:t>Go to worksheet “Settings Page” for setting up and linking this tool with your CSV database (s) files.</a:t>
            </a:r>
          </a:p>
          <a:p>
            <a:endParaRPr lang="en-US" sz="1100" dirty="0"/>
          </a:p>
          <a:p>
            <a:r>
              <a:rPr lang="en-US" sz="1100" dirty="0"/>
              <a:t>In this section, we will add column names (Text / Date) and numerical column names which can be retrieved from your CSV database file. Also we will define aggregate functions for your numerical columns and add extra text filters and numerical filters</a:t>
            </a:r>
          </a:p>
          <a:p>
            <a:endParaRPr lang="en-US" sz="1100" dirty="0">
              <a:highlight>
                <a:srgbClr val="FFFF00"/>
              </a:highlight>
            </a:endParaRPr>
          </a:p>
          <a:p>
            <a:r>
              <a:rPr lang="en-US" sz="1100" b="1" u="sng" dirty="0"/>
              <a:t>CSV Column Names (Text / Date)</a:t>
            </a:r>
            <a:r>
              <a:rPr lang="en-US" sz="1100" dirty="0"/>
              <a:t>: Enter the column names (column headers) exactly as it is appearing in CSV database file (s). Please note that your CSV file (s) may have many columns. You can enter a maximum of 20 text / date columns here. Please enter whichever text / date columns you require in this section. Please do not enter any numerical columns in this section. Only Text / Date Columns are allowed. Please do not enter free text columns. Only data which can be grouped should be listed here. For example, you can include Country name, Sales Rep name, City, Region, Sales date etc. Please note the column names should not have any space. if there is a space in the column names then you have to remove the space in the CSV database files. You can contact your developer to make the changes.</a:t>
            </a:r>
          </a:p>
          <a:p>
            <a:endParaRPr lang="en-US" sz="1100" dirty="0"/>
          </a:p>
          <a:p>
            <a:r>
              <a:rPr lang="en-US" sz="1100" b="1" u="sng" dirty="0"/>
              <a:t>For Report Section - Include / Exclude Columns</a:t>
            </a:r>
            <a:r>
              <a:rPr lang="en-US" sz="1100" dirty="0"/>
              <a:t>: There are two functions / tabs, one is the Data Pull and second one is Report Pull. Data Pull is to pull the data from CSV database file (s) using all the filters whereas the Report Pull is to further summarize and analyze the data generated by Data Pull. Please select “Include” to include the columns in the Report Pull section and please select “Exclude” to exclude the columns in the Report Pull section. Please note by default cell value is “Exclude”. You can change it to “Include” but do not keep it blank.</a:t>
            </a:r>
          </a:p>
          <a:p>
            <a:endParaRPr lang="en-US" sz="1100" dirty="0"/>
          </a:p>
          <a:p>
            <a:r>
              <a:rPr lang="en-US" sz="1100" b="1" u="sng" dirty="0"/>
              <a:t>Text Filters</a:t>
            </a:r>
            <a:r>
              <a:rPr lang="en-US" sz="1100" dirty="0"/>
              <a:t>: You can have 3 additional text filters to filter data from the CSV database file (s). In this section, enter exact column names in Red cells. Enter exact text keywords below the red cell in order to appear in the “Data Pull” text filter dropdowns. For Example, if you are extracting the data based on a criteria, please enter that column name and criteria keywords. If you want to extract data for only Passed students and there are two keywords, “Pass”, “Fail” you can enter those keywords to appear in the dropdowns.</a:t>
            </a:r>
          </a:p>
          <a:p>
            <a:endParaRPr lang="en-US" sz="1100" dirty="0"/>
          </a:p>
          <a:p>
            <a:r>
              <a:rPr lang="en-US" sz="1100" dirty="0"/>
              <a:t>CONTD…</a:t>
            </a:r>
          </a:p>
        </p:txBody>
      </p:sp>
      <p:pic>
        <p:nvPicPr>
          <p:cNvPr id="4" name="Picture 3">
            <a:extLst>
              <a:ext uri="{FF2B5EF4-FFF2-40B4-BE49-F238E27FC236}">
                <a16:creationId xmlns:a16="http://schemas.microsoft.com/office/drawing/2014/main" id="{807908DE-0085-4A26-9900-E6DFF2BF40C6}"/>
              </a:ext>
            </a:extLst>
          </p:cNvPr>
          <p:cNvPicPr>
            <a:picLocks noChangeAspect="1"/>
          </p:cNvPicPr>
          <p:nvPr/>
        </p:nvPicPr>
        <p:blipFill>
          <a:blip r:embed="rId2"/>
          <a:stretch>
            <a:fillRect/>
          </a:stretch>
        </p:blipFill>
        <p:spPr>
          <a:xfrm>
            <a:off x="9986239" y="2830759"/>
            <a:ext cx="2123810" cy="808203"/>
          </a:xfrm>
          <a:prstGeom prst="rect">
            <a:avLst/>
          </a:prstGeom>
        </p:spPr>
      </p:pic>
      <p:pic>
        <p:nvPicPr>
          <p:cNvPr id="6" name="Picture 5">
            <a:extLst>
              <a:ext uri="{FF2B5EF4-FFF2-40B4-BE49-F238E27FC236}">
                <a16:creationId xmlns:a16="http://schemas.microsoft.com/office/drawing/2014/main" id="{ABAABC2C-C5F1-447B-BC45-3DC4A3FB8665}"/>
              </a:ext>
            </a:extLst>
          </p:cNvPr>
          <p:cNvPicPr>
            <a:picLocks noChangeAspect="1"/>
          </p:cNvPicPr>
          <p:nvPr/>
        </p:nvPicPr>
        <p:blipFill>
          <a:blip r:embed="rId3"/>
          <a:stretch>
            <a:fillRect/>
          </a:stretch>
        </p:blipFill>
        <p:spPr>
          <a:xfrm>
            <a:off x="9986239" y="3763799"/>
            <a:ext cx="2123810" cy="695185"/>
          </a:xfrm>
          <a:prstGeom prst="rect">
            <a:avLst/>
          </a:prstGeom>
        </p:spPr>
      </p:pic>
      <p:pic>
        <p:nvPicPr>
          <p:cNvPr id="7" name="Picture 6">
            <a:extLst>
              <a:ext uri="{FF2B5EF4-FFF2-40B4-BE49-F238E27FC236}">
                <a16:creationId xmlns:a16="http://schemas.microsoft.com/office/drawing/2014/main" id="{58B1A346-E26F-4BD5-9E06-9653B650FD60}"/>
              </a:ext>
            </a:extLst>
          </p:cNvPr>
          <p:cNvPicPr>
            <a:picLocks noChangeAspect="1"/>
          </p:cNvPicPr>
          <p:nvPr/>
        </p:nvPicPr>
        <p:blipFill>
          <a:blip r:embed="rId4"/>
          <a:stretch>
            <a:fillRect/>
          </a:stretch>
        </p:blipFill>
        <p:spPr>
          <a:xfrm>
            <a:off x="9986239" y="4583821"/>
            <a:ext cx="2123810" cy="695185"/>
          </a:xfrm>
          <a:prstGeom prst="rect">
            <a:avLst/>
          </a:prstGeom>
        </p:spPr>
      </p:pic>
    </p:spTree>
    <p:extLst>
      <p:ext uri="{BB962C8B-B14F-4D97-AF65-F5344CB8AC3E}">
        <p14:creationId xmlns:p14="http://schemas.microsoft.com/office/powerpoint/2010/main" val="2176029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70F-AAB2-44B0-841D-005ED6B30953}"/>
              </a:ext>
            </a:extLst>
          </p:cNvPr>
          <p:cNvSpPr>
            <a:spLocks noGrp="1"/>
          </p:cNvSpPr>
          <p:nvPr>
            <p:ph type="title"/>
          </p:nvPr>
        </p:nvSpPr>
        <p:spPr/>
        <p:txBody>
          <a:bodyPr/>
          <a:lstStyle/>
          <a:p>
            <a:r>
              <a:rPr lang="en-US" dirty="0"/>
              <a:t>Step by Step Instructions</a:t>
            </a:r>
          </a:p>
        </p:txBody>
      </p:sp>
      <p:sp>
        <p:nvSpPr>
          <p:cNvPr id="3" name="Content Placeholder 2">
            <a:extLst>
              <a:ext uri="{FF2B5EF4-FFF2-40B4-BE49-F238E27FC236}">
                <a16:creationId xmlns:a16="http://schemas.microsoft.com/office/drawing/2014/main" id="{5136C8D9-66FA-49F3-963C-41D9684F1C8A}"/>
              </a:ext>
            </a:extLst>
          </p:cNvPr>
          <p:cNvSpPr>
            <a:spLocks noGrp="1"/>
          </p:cNvSpPr>
          <p:nvPr>
            <p:ph idx="1"/>
          </p:nvPr>
        </p:nvSpPr>
        <p:spPr>
          <a:xfrm>
            <a:off x="838200" y="1825625"/>
            <a:ext cx="9086636" cy="4351338"/>
          </a:xfrm>
        </p:spPr>
        <p:txBody>
          <a:bodyPr>
            <a:normAutofit fontScale="55000" lnSpcReduction="20000"/>
          </a:bodyPr>
          <a:lstStyle/>
          <a:p>
            <a:r>
              <a:rPr lang="en-US" b="1" u="sng" dirty="0"/>
              <a:t>Data Series Column Names:</a:t>
            </a:r>
            <a:r>
              <a:rPr lang="en-US" dirty="0"/>
              <a:t> Enter numerical column names exactly as it is appearing in the CSV database files (s). You can enter up to a maximum of 20 numerical columns.</a:t>
            </a:r>
          </a:p>
          <a:p>
            <a:endParaRPr lang="en-US" dirty="0"/>
          </a:p>
          <a:p>
            <a:endParaRPr lang="en-US" dirty="0"/>
          </a:p>
          <a:p>
            <a:r>
              <a:rPr lang="en-US" b="1" u="sng" dirty="0"/>
              <a:t>Data Series Function:</a:t>
            </a:r>
            <a:r>
              <a:rPr lang="en-US" dirty="0"/>
              <a:t> Corresponding to numerical column names, enter the type of aggregate function i.e. Sum, Avg or Count that you want to see in pulled data extract.</a:t>
            </a:r>
          </a:p>
          <a:p>
            <a:endParaRPr lang="en-US" dirty="0"/>
          </a:p>
          <a:p>
            <a:endParaRPr lang="en-US" dirty="0"/>
          </a:p>
          <a:p>
            <a:r>
              <a:rPr lang="en-US" b="1" u="sng" dirty="0"/>
              <a:t>Report Function:</a:t>
            </a:r>
            <a:r>
              <a:rPr lang="en-US" dirty="0"/>
              <a:t> Corresponding to numerical column names, enter the type of aggregate function i.e. Sum, Avg or Count that you want to see in report section.</a:t>
            </a:r>
          </a:p>
          <a:p>
            <a:endParaRPr lang="en-US" dirty="0"/>
          </a:p>
          <a:p>
            <a:endParaRPr lang="en-US" dirty="0"/>
          </a:p>
          <a:p>
            <a:r>
              <a:rPr lang="en-US" b="1" u="sng" dirty="0"/>
              <a:t>Numeric Filters:</a:t>
            </a:r>
            <a:r>
              <a:rPr lang="en-US" dirty="0"/>
              <a:t> Enter CSV Column Name in J, K, L &amp; M (highlighted in Red) for numerical filters. You can filter the CSV data with numerical filters. For example, Sales &gt;= 3000 and Sales &lt;= 10000.</a:t>
            </a:r>
          </a:p>
          <a:p>
            <a:endParaRPr lang="en-US" dirty="0"/>
          </a:p>
          <a:p>
            <a:r>
              <a:rPr lang="en-US" b="1" u="sng" dirty="0"/>
              <a:t>Number Format for Data tab and Report tab:</a:t>
            </a:r>
            <a:r>
              <a:rPr lang="en-US" dirty="0"/>
              <a:t> Select number format for each column in the data tab and the reporting tab</a:t>
            </a:r>
          </a:p>
          <a:p>
            <a:endParaRPr lang="en-US" dirty="0"/>
          </a:p>
        </p:txBody>
      </p:sp>
      <p:pic>
        <p:nvPicPr>
          <p:cNvPr id="7" name="Picture 6">
            <a:extLst>
              <a:ext uri="{FF2B5EF4-FFF2-40B4-BE49-F238E27FC236}">
                <a16:creationId xmlns:a16="http://schemas.microsoft.com/office/drawing/2014/main" id="{143F8A9D-5ECD-4CA8-BBD6-87AC5EE10071}"/>
              </a:ext>
            </a:extLst>
          </p:cNvPr>
          <p:cNvPicPr>
            <a:picLocks noChangeAspect="1"/>
          </p:cNvPicPr>
          <p:nvPr/>
        </p:nvPicPr>
        <p:blipFill>
          <a:blip r:embed="rId2"/>
          <a:stretch>
            <a:fillRect/>
          </a:stretch>
        </p:blipFill>
        <p:spPr>
          <a:xfrm>
            <a:off x="10007858" y="1273801"/>
            <a:ext cx="2084825" cy="1325562"/>
          </a:xfrm>
          <a:prstGeom prst="rect">
            <a:avLst/>
          </a:prstGeom>
        </p:spPr>
      </p:pic>
      <p:pic>
        <p:nvPicPr>
          <p:cNvPr id="8" name="Picture 7">
            <a:extLst>
              <a:ext uri="{FF2B5EF4-FFF2-40B4-BE49-F238E27FC236}">
                <a16:creationId xmlns:a16="http://schemas.microsoft.com/office/drawing/2014/main" id="{6CFD4BF3-FEC9-4368-A7BC-68AB766EB3D0}"/>
              </a:ext>
            </a:extLst>
          </p:cNvPr>
          <p:cNvPicPr>
            <a:picLocks noChangeAspect="1"/>
          </p:cNvPicPr>
          <p:nvPr/>
        </p:nvPicPr>
        <p:blipFill>
          <a:blip r:embed="rId3"/>
          <a:stretch>
            <a:fillRect/>
          </a:stretch>
        </p:blipFill>
        <p:spPr>
          <a:xfrm>
            <a:off x="10007858" y="2702103"/>
            <a:ext cx="2084824" cy="1037690"/>
          </a:xfrm>
          <a:prstGeom prst="rect">
            <a:avLst/>
          </a:prstGeom>
        </p:spPr>
      </p:pic>
      <p:pic>
        <p:nvPicPr>
          <p:cNvPr id="9" name="Picture 8">
            <a:extLst>
              <a:ext uri="{FF2B5EF4-FFF2-40B4-BE49-F238E27FC236}">
                <a16:creationId xmlns:a16="http://schemas.microsoft.com/office/drawing/2014/main" id="{0036BECA-1634-4992-82B3-D23D58E77539}"/>
              </a:ext>
            </a:extLst>
          </p:cNvPr>
          <p:cNvPicPr>
            <a:picLocks noChangeAspect="1"/>
          </p:cNvPicPr>
          <p:nvPr/>
        </p:nvPicPr>
        <p:blipFill>
          <a:blip r:embed="rId4"/>
          <a:stretch>
            <a:fillRect/>
          </a:stretch>
        </p:blipFill>
        <p:spPr>
          <a:xfrm>
            <a:off x="10007858" y="3830608"/>
            <a:ext cx="2066667" cy="1476190"/>
          </a:xfrm>
          <a:prstGeom prst="rect">
            <a:avLst/>
          </a:prstGeom>
        </p:spPr>
      </p:pic>
      <p:pic>
        <p:nvPicPr>
          <p:cNvPr id="10" name="Picture 9">
            <a:extLst>
              <a:ext uri="{FF2B5EF4-FFF2-40B4-BE49-F238E27FC236}">
                <a16:creationId xmlns:a16="http://schemas.microsoft.com/office/drawing/2014/main" id="{7392C477-DB15-4602-A946-4B84F1B3AB86}"/>
              </a:ext>
            </a:extLst>
          </p:cNvPr>
          <p:cNvPicPr>
            <a:picLocks noChangeAspect="1"/>
          </p:cNvPicPr>
          <p:nvPr/>
        </p:nvPicPr>
        <p:blipFill>
          <a:blip r:embed="rId5"/>
          <a:stretch>
            <a:fillRect/>
          </a:stretch>
        </p:blipFill>
        <p:spPr>
          <a:xfrm>
            <a:off x="10007858" y="5397613"/>
            <a:ext cx="2066667" cy="638095"/>
          </a:xfrm>
          <a:prstGeom prst="rect">
            <a:avLst/>
          </a:prstGeom>
        </p:spPr>
      </p:pic>
    </p:spTree>
    <p:extLst>
      <p:ext uri="{BB962C8B-B14F-4D97-AF65-F5344CB8AC3E}">
        <p14:creationId xmlns:p14="http://schemas.microsoft.com/office/powerpoint/2010/main" val="27704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TotalTime>
  <Words>2510</Words>
  <Application>Microsoft Office PowerPoint</Application>
  <PresentationFormat>Widescreen</PresentationFormat>
  <Paragraphs>116</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CSV DB &amp; Reporting Tool</vt:lpstr>
      <vt:lpstr>Snapshot Retrieve data from CSV</vt:lpstr>
      <vt:lpstr>Snapshot Reporting with Filters</vt:lpstr>
      <vt:lpstr>Overview</vt:lpstr>
      <vt:lpstr>System Requirements</vt:lpstr>
      <vt:lpstr>How it Works? Example</vt:lpstr>
      <vt:lpstr>Step by Step Instructions</vt:lpstr>
      <vt:lpstr>Step by Step Instructions</vt:lpstr>
      <vt:lpstr>Step by Step Instructions</vt:lpstr>
      <vt:lpstr>Step by Step Instructions</vt:lpstr>
      <vt:lpstr>Step by Step Instructions</vt:lpstr>
      <vt:lpstr>Step by Step Instructions</vt:lpstr>
      <vt:lpstr>Step by Step Instructions</vt:lpstr>
      <vt:lpstr>Step by Step Instructions</vt:lpstr>
      <vt:lpstr>PowerPoint Presentation</vt:lpstr>
      <vt:lpstr>Points to be noted</vt:lpstr>
      <vt:lpstr>Contact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CSV DB &amp; Reporting Tool</dc:title>
  <dc:creator>Udupa, Nirmal A</dc:creator>
  <cp:lastModifiedBy>Nirmal Udupa</cp:lastModifiedBy>
  <cp:revision>152</cp:revision>
  <dcterms:created xsi:type="dcterms:W3CDTF">2022-05-10T14:34:13Z</dcterms:created>
  <dcterms:modified xsi:type="dcterms:W3CDTF">2022-05-22T07:17:09Z</dcterms:modified>
</cp:coreProperties>
</file>